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1" autoAdjust="0"/>
    <p:restoredTop sz="94638" autoAdjust="0"/>
  </p:normalViewPr>
  <p:slideViewPr>
    <p:cSldViewPr>
      <p:cViewPr varScale="1">
        <p:scale>
          <a:sx n="86" d="100"/>
          <a:sy n="86" d="100"/>
        </p:scale>
        <p:origin x="-53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3645F3-F9CC-4636-AE0C-FF487BE3A1BE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0487FD-F9F9-4542-AC8E-8DFCE0B7B6C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8E0C6-293E-4538-B0AF-001D5B083E67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50DE2-5FAF-467C-A211-6C663ABACD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8E0C6-293E-4538-B0AF-001D5B083E67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50DE2-5FAF-467C-A211-6C663ABACD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8E0C6-293E-4538-B0AF-001D5B083E67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50DE2-5FAF-467C-A211-6C663ABACD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8E0C6-293E-4538-B0AF-001D5B083E67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50DE2-5FAF-467C-A211-6C663ABACD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8E0C6-293E-4538-B0AF-001D5B083E67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50DE2-5FAF-467C-A211-6C663ABACD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8E0C6-293E-4538-B0AF-001D5B083E67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50DE2-5FAF-467C-A211-6C663ABACD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8E0C6-293E-4538-B0AF-001D5B083E67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50DE2-5FAF-467C-A211-6C663ABACD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8E0C6-293E-4538-B0AF-001D5B083E67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50DE2-5FAF-467C-A211-6C663ABACD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8E0C6-293E-4538-B0AF-001D5B083E67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50DE2-5FAF-467C-A211-6C663ABACD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8E0C6-293E-4538-B0AF-001D5B083E67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50DE2-5FAF-467C-A211-6C663ABACD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8E0C6-293E-4538-B0AF-001D5B083E67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50DE2-5FAF-467C-A211-6C663ABACD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8E0C6-293E-4538-B0AF-001D5B083E67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E50DE2-5FAF-467C-A211-6C663ABACD9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 divide bottoms up_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056" y="0"/>
            <a:ext cx="8013888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95600" y="39624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B0F0"/>
                </a:solidFill>
              </a:rPr>
              <a:t>Positive</a:t>
            </a:r>
            <a:endParaRPr lang="en-US" sz="2800" b="1" dirty="0">
              <a:solidFill>
                <a:srgbClr val="00B0F0"/>
              </a:solidFill>
            </a:endParaRPr>
          </a:p>
        </p:txBody>
      </p:sp>
      <p:sp>
        <p:nvSpPr>
          <p:cNvPr id="8" name="Arc 7"/>
          <p:cNvSpPr/>
          <p:nvPr/>
        </p:nvSpPr>
        <p:spPr>
          <a:xfrm>
            <a:off x="2133600" y="3657600"/>
            <a:ext cx="1676400" cy="990600"/>
          </a:xfrm>
          <a:prstGeom prst="arc">
            <a:avLst>
              <a:gd name="adj1" fmla="val 12565710"/>
              <a:gd name="adj2" fmla="val 19902955"/>
            </a:avLst>
          </a:prstGeom>
          <a:noFill/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00B0F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57800" y="4495800"/>
            <a:ext cx="83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B0F0"/>
                </a:solidFill>
              </a:rPr>
              <a:t>30</a:t>
            </a:r>
            <a:endParaRPr lang="en-US" sz="4400" b="1" dirty="0">
              <a:solidFill>
                <a:srgbClr val="00B0F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0" y="5943600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B0F0"/>
                </a:solidFill>
              </a:rPr>
              <a:t>13</a:t>
            </a:r>
            <a:endParaRPr lang="en-US" sz="4000" b="1" dirty="0">
              <a:solidFill>
                <a:srgbClr val="00B0F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00600" y="5257800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B0F0"/>
                </a:solidFill>
              </a:rPr>
              <a:t>3</a:t>
            </a:r>
            <a:endParaRPr lang="en-US" sz="4000" b="1" dirty="0">
              <a:solidFill>
                <a:srgbClr val="00B0F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19800" y="5257800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B0F0"/>
                </a:solidFill>
              </a:rPr>
              <a:t>10</a:t>
            </a:r>
            <a:endParaRPr lang="en-US" sz="4000" b="1" dirty="0">
              <a:solidFill>
                <a:srgbClr val="00B0F0"/>
              </a:solidFill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7162800" y="3886200"/>
          <a:ext cx="1447800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3900"/>
                <a:gridCol w="723900"/>
              </a:tblGrid>
              <a:tr h="355369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Factors</a:t>
                      </a:r>
                      <a:r>
                        <a:rPr lang="en-US" baseline="0" dirty="0" smtClean="0"/>
                        <a:t> of 30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6266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1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30</a:t>
                      </a:r>
                      <a:endParaRPr lang="en-US" sz="3200" dirty="0"/>
                    </a:p>
                  </a:txBody>
                  <a:tcPr/>
                </a:tc>
              </a:tr>
              <a:tr h="56266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2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15</a:t>
                      </a:r>
                      <a:endParaRPr lang="en-US" sz="3200" dirty="0"/>
                    </a:p>
                  </a:txBody>
                  <a:tcPr/>
                </a:tc>
              </a:tr>
              <a:tr h="56266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3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10</a:t>
                      </a:r>
                      <a:endParaRPr lang="en-US" sz="3200" dirty="0"/>
                    </a:p>
                  </a:txBody>
                  <a:tcPr/>
                </a:tc>
              </a:tr>
              <a:tr h="56266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5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6</a:t>
                      </a:r>
                      <a:endParaRPr lang="en-US" sz="3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Oval 14"/>
          <p:cNvSpPr/>
          <p:nvPr/>
        </p:nvSpPr>
        <p:spPr>
          <a:xfrm>
            <a:off x="6858000" y="5334000"/>
            <a:ext cx="1981200" cy="68580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85800" y="4343400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B0F0"/>
                </a:solidFill>
              </a:rPr>
              <a:t>X</a:t>
            </a:r>
            <a:r>
              <a:rPr lang="en-US" sz="4000" b="1" baseline="30000" dirty="0" smtClean="0">
                <a:solidFill>
                  <a:srgbClr val="00B0F0"/>
                </a:solidFill>
              </a:rPr>
              <a:t>2</a:t>
            </a:r>
            <a:r>
              <a:rPr lang="en-US" sz="4000" b="1" dirty="0" smtClean="0">
                <a:solidFill>
                  <a:srgbClr val="00B0F0"/>
                </a:solidFill>
              </a:rPr>
              <a:t>+13X+30</a:t>
            </a:r>
            <a:endParaRPr lang="en-US" sz="4000" b="1" dirty="0">
              <a:solidFill>
                <a:srgbClr val="00B0F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9600" y="4953000"/>
            <a:ext cx="31242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(X+</a:t>
            </a:r>
            <a:r>
              <a:rPr lang="en-US" sz="4000" b="1" u="sng" dirty="0" smtClean="0"/>
              <a:t>3</a:t>
            </a:r>
            <a:r>
              <a:rPr lang="en-US" sz="4000" b="1" dirty="0" smtClean="0"/>
              <a:t>)(X+</a:t>
            </a:r>
            <a:r>
              <a:rPr lang="en-US" sz="4000" b="1" u="sng" dirty="0" smtClean="0"/>
              <a:t>10</a:t>
            </a:r>
            <a:r>
              <a:rPr lang="en-US" sz="4000" b="1" dirty="0" smtClean="0"/>
              <a:t>)</a:t>
            </a:r>
            <a:endParaRPr lang="en-US" sz="4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295400" y="5410200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	   2</a:t>
            </a:r>
            <a:endParaRPr lang="en-US" sz="4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62000" y="60198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(2X+3)(X+5)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22" name="Bent Arrow 21"/>
          <p:cNvSpPr/>
          <p:nvPr/>
        </p:nvSpPr>
        <p:spPr>
          <a:xfrm rot="16200000">
            <a:off x="800100" y="5372100"/>
            <a:ext cx="381000" cy="609600"/>
          </a:xfrm>
          <a:prstGeom prst="bentArrow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23" name="Frame 22"/>
          <p:cNvSpPr/>
          <p:nvPr/>
        </p:nvSpPr>
        <p:spPr>
          <a:xfrm>
            <a:off x="533400" y="6019800"/>
            <a:ext cx="3048000" cy="838200"/>
          </a:xfrm>
          <a:prstGeom prst="frame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81400" y="36576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7030A0"/>
                </a:solidFill>
              </a:rPr>
              <a:t>Slide (multiply)</a:t>
            </a:r>
            <a:endParaRPr lang="en-US" b="1" i="1" dirty="0">
              <a:solidFill>
                <a:srgbClr val="7030A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48000" y="55626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7030A0"/>
                </a:solidFill>
              </a:rPr>
              <a:t>Divide</a:t>
            </a:r>
            <a:endParaRPr lang="en-US" b="1" i="1" dirty="0">
              <a:solidFill>
                <a:srgbClr val="7030A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57150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7030A0"/>
                </a:solidFill>
              </a:rPr>
              <a:t>Bottoms up</a:t>
            </a:r>
            <a:endParaRPr lang="en-US" b="1" i="1" dirty="0">
              <a:solidFill>
                <a:srgbClr val="7030A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Tm="28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animBg="1"/>
      <p:bldP spid="9" grpId="0" build="p"/>
      <p:bldP spid="10" grpId="0"/>
      <p:bldP spid="12" grpId="0"/>
      <p:bldP spid="13" grpId="0"/>
      <p:bldP spid="15" grpId="0" animBg="1"/>
      <p:bldP spid="16" grpId="0"/>
      <p:bldP spid="18" grpId="0"/>
      <p:bldP spid="19" grpId="0"/>
      <p:bldP spid="20" grpId="0"/>
      <p:bldP spid="22" grpId="0" animBg="1"/>
      <p:bldP spid="23" grpId="0" animBg="1"/>
      <p:bldP spid="24" grpId="0"/>
      <p:bldP spid="25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divide bottoms up_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800304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3962400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</a:rPr>
              <a:t>Larger</a:t>
            </a:r>
            <a:endParaRPr lang="en-US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05200" y="3962400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</a:rPr>
              <a:t>Negative</a:t>
            </a:r>
            <a:endParaRPr lang="en-US" sz="3200" b="1" dirty="0">
              <a:solidFill>
                <a:srgbClr val="7030A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10200" y="3962400"/>
            <a:ext cx="228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</a:rPr>
              <a:t>Smaller</a:t>
            </a:r>
            <a:endParaRPr lang="en-US" sz="3200" b="1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4267200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</a:rPr>
              <a:t>positive</a:t>
            </a:r>
            <a:endParaRPr lang="en-US" sz="3200" b="1" dirty="0">
              <a:solidFill>
                <a:srgbClr val="7030A0"/>
              </a:solidFill>
            </a:endParaRPr>
          </a:p>
        </p:txBody>
      </p:sp>
      <p:sp>
        <p:nvSpPr>
          <p:cNvPr id="7" name="Arc 6"/>
          <p:cNvSpPr/>
          <p:nvPr/>
        </p:nvSpPr>
        <p:spPr>
          <a:xfrm>
            <a:off x="2438400" y="3733800"/>
            <a:ext cx="1295400" cy="457200"/>
          </a:xfrm>
          <a:prstGeom prst="arc">
            <a:avLst>
              <a:gd name="adj1" fmla="val 11184788"/>
              <a:gd name="adj2" fmla="val 21192605"/>
            </a:avLst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34000" y="4724400"/>
            <a:ext cx="129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</a:rPr>
              <a:t>-120</a:t>
            </a:r>
            <a:endParaRPr lang="en-US" sz="4000" b="1" dirty="0">
              <a:solidFill>
                <a:srgbClr val="7030A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6934200" y="4477597"/>
          <a:ext cx="2057400" cy="23777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8700"/>
                <a:gridCol w="1028700"/>
              </a:tblGrid>
              <a:tr h="396525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Factors of -120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3064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2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-60</a:t>
                      </a:r>
                      <a:endParaRPr lang="en-US" sz="2000" b="1" dirty="0"/>
                    </a:p>
                  </a:txBody>
                  <a:tcPr/>
                </a:tc>
              </a:tr>
              <a:tr h="33064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4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-30</a:t>
                      </a:r>
                      <a:endParaRPr lang="en-US" sz="2000" b="1" dirty="0"/>
                    </a:p>
                  </a:txBody>
                  <a:tcPr/>
                </a:tc>
              </a:tr>
              <a:tr h="33064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5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-25</a:t>
                      </a:r>
                      <a:endParaRPr lang="en-US" sz="2000" b="1" dirty="0"/>
                    </a:p>
                  </a:txBody>
                  <a:tcPr/>
                </a:tc>
              </a:tr>
              <a:tr h="33064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8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-15</a:t>
                      </a:r>
                      <a:endParaRPr lang="en-US" sz="2000" b="1" dirty="0"/>
                    </a:p>
                  </a:txBody>
                  <a:tcPr/>
                </a:tc>
              </a:tr>
              <a:tr h="33064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10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-12</a:t>
                      </a:r>
                      <a:endParaRPr lang="en-US" sz="20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486400" y="6150114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</a:rPr>
              <a:t>-7</a:t>
            </a:r>
            <a:endParaRPr lang="en-US" sz="4000" b="1" dirty="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05400" y="5486400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</a:rPr>
              <a:t>8	-15</a:t>
            </a:r>
            <a:endParaRPr lang="en-US" sz="4000" b="1" dirty="0">
              <a:solidFill>
                <a:srgbClr val="7030A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934200" y="5867400"/>
            <a:ext cx="2057400" cy="68580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85800" y="4724400"/>
            <a:ext cx="2743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</a:rPr>
              <a:t>X</a:t>
            </a:r>
            <a:r>
              <a:rPr lang="en-US" sz="4000" b="1" baseline="30000" dirty="0" smtClean="0">
                <a:solidFill>
                  <a:srgbClr val="7030A0"/>
                </a:solidFill>
              </a:rPr>
              <a:t>2</a:t>
            </a:r>
            <a:r>
              <a:rPr lang="en-US" sz="4000" b="1" dirty="0" smtClean="0">
                <a:solidFill>
                  <a:srgbClr val="7030A0"/>
                </a:solidFill>
              </a:rPr>
              <a:t>-7X-120</a:t>
            </a:r>
            <a:endParaRPr lang="en-US" sz="4000" b="1" dirty="0">
              <a:solidFill>
                <a:srgbClr val="7030A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5800" y="5257800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(X+</a:t>
            </a:r>
            <a:r>
              <a:rPr lang="en-US" sz="3600" b="1" u="sng" dirty="0" smtClean="0"/>
              <a:t>8</a:t>
            </a:r>
            <a:r>
              <a:rPr lang="en-US" sz="3600" b="1" dirty="0" smtClean="0"/>
              <a:t>)(X-</a:t>
            </a:r>
            <a:r>
              <a:rPr lang="en-US" sz="3600" b="1" u="sng" dirty="0" smtClean="0"/>
              <a:t>15</a:t>
            </a:r>
            <a:r>
              <a:rPr lang="en-US" sz="3600" b="1" dirty="0" smtClean="0"/>
              <a:t>)</a:t>
            </a:r>
            <a:endParaRPr lang="en-US" sz="3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295400" y="56388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3	  3</a:t>
            </a:r>
            <a:endParaRPr lang="en-US" sz="3600" b="1" dirty="0"/>
          </a:p>
        </p:txBody>
      </p:sp>
      <p:sp>
        <p:nvSpPr>
          <p:cNvPr id="16" name="Bent Arrow 15"/>
          <p:cNvSpPr/>
          <p:nvPr/>
        </p:nvSpPr>
        <p:spPr>
          <a:xfrm rot="16200000">
            <a:off x="838200" y="5638800"/>
            <a:ext cx="381000" cy="533400"/>
          </a:xfrm>
          <a:prstGeom prst="bentArrow">
            <a:avLst/>
          </a:prstGeom>
          <a:solidFill>
            <a:srgbClr val="00B0F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000" y="6019800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</a:rPr>
              <a:t>(3X+8)(X-5)</a:t>
            </a:r>
            <a:endParaRPr lang="en-US" sz="4000" b="1" dirty="0">
              <a:solidFill>
                <a:srgbClr val="7030A0"/>
              </a:solidFill>
            </a:endParaRPr>
          </a:p>
        </p:txBody>
      </p:sp>
      <p:sp>
        <p:nvSpPr>
          <p:cNvPr id="18" name="Frame 17"/>
          <p:cNvSpPr/>
          <p:nvPr/>
        </p:nvSpPr>
        <p:spPr>
          <a:xfrm>
            <a:off x="533400" y="6096000"/>
            <a:ext cx="3124200" cy="762000"/>
          </a:xfrm>
          <a:prstGeom prst="frame">
            <a:avLst/>
          </a:prstGeom>
          <a:solidFill>
            <a:srgbClr val="00B0F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10000" y="37338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B050"/>
                </a:solidFill>
              </a:rPr>
              <a:t>Slide (multiply)</a:t>
            </a:r>
            <a:endParaRPr lang="en-US" b="1" i="1" dirty="0">
              <a:solidFill>
                <a:srgbClr val="00B05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95600" y="5715000"/>
            <a:ext cx="106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B050"/>
                </a:solidFill>
              </a:rPr>
              <a:t>Divide</a:t>
            </a:r>
            <a:endParaRPr lang="en-US" b="1" i="1" dirty="0">
              <a:solidFill>
                <a:srgbClr val="00B05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5715000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00B050"/>
                </a:solidFill>
              </a:rPr>
              <a:t>Bottoms up</a:t>
            </a:r>
            <a:endParaRPr lang="en-US" sz="1600" b="1" i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advTm="16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 animBg="1"/>
      <p:bldP spid="8" grpId="0"/>
      <p:bldP spid="10" grpId="0"/>
      <p:bldP spid="11" grpId="0"/>
      <p:bldP spid="12" grpId="0" animBg="1"/>
      <p:bldP spid="13" grpId="0"/>
      <p:bldP spid="14" grpId="0"/>
      <p:bldP spid="15" grpId="0"/>
      <p:bldP spid="16" grpId="0" animBg="1"/>
      <p:bldP spid="17" grpId="0"/>
      <p:bldP spid="18" grpId="0" animBg="1"/>
      <p:bldP spid="19" grpId="0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divide bottoms up_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311" y="0"/>
            <a:ext cx="7415377" cy="68580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4114800" y="3505200"/>
            <a:ext cx="5334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724400" y="327660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3(1</a:t>
            </a:r>
            <a:r>
              <a:rPr lang="en-US" sz="2400" b="1" dirty="0" smtClean="0">
                <a:solidFill>
                  <a:srgbClr val="C00000"/>
                </a:solidFill>
              </a:rPr>
              <a:t>X</a:t>
            </a:r>
            <a:r>
              <a:rPr lang="en-US" sz="2400" b="1" baseline="30000" dirty="0" smtClean="0">
                <a:solidFill>
                  <a:srgbClr val="C00000"/>
                </a:solidFill>
              </a:rPr>
              <a:t>2</a:t>
            </a:r>
            <a:r>
              <a:rPr lang="en-US" sz="2400" b="1" dirty="0" smtClean="0">
                <a:solidFill>
                  <a:srgbClr val="C00000"/>
                </a:solidFill>
              </a:rPr>
              <a:t>+3X-28</a:t>
            </a:r>
            <a:r>
              <a:rPr lang="en-US" sz="2400" b="1" dirty="0" smtClean="0">
                <a:solidFill>
                  <a:srgbClr val="C00000"/>
                </a:solidFill>
              </a:rPr>
              <a:t>)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3581400"/>
            <a:ext cx="1143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Larger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33800" y="35814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Positive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10200" y="3581400"/>
            <a:ext cx="11480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Smaller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66800" y="3886200"/>
            <a:ext cx="13133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Negative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57800" y="4343400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</a:rPr>
              <a:t>-28</a:t>
            </a:r>
            <a:endParaRPr lang="en-US" sz="4000" b="1" dirty="0">
              <a:solidFill>
                <a:srgbClr val="00B050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6858000" y="4267200"/>
          <a:ext cx="1981200" cy="1925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"/>
                <a:gridCol w="9906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Factors</a:t>
                      </a:r>
                      <a:r>
                        <a:rPr lang="en-US" baseline="0" dirty="0" smtClean="0"/>
                        <a:t> of -28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14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-2</a:t>
                      </a:r>
                      <a:endParaRPr lang="en-US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7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-4</a:t>
                      </a:r>
                      <a:endParaRPr lang="en-US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28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1</a:t>
                      </a:r>
                      <a:endParaRPr lang="en-US" sz="28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486400" y="5562600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</a:rPr>
              <a:t>3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53000" y="5029200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</a:rPr>
              <a:t>7	-4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781800" y="5029200"/>
            <a:ext cx="2209800" cy="6858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66800" y="4343400"/>
            <a:ext cx="3657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3(1X</a:t>
            </a:r>
            <a:r>
              <a:rPr lang="en-US" sz="4000" b="1" baseline="30000" dirty="0" smtClean="0">
                <a:solidFill>
                  <a:srgbClr val="C00000"/>
                </a:solidFill>
              </a:rPr>
              <a:t>2</a:t>
            </a:r>
            <a:r>
              <a:rPr lang="en-US" sz="4000" b="1" dirty="0" smtClean="0">
                <a:solidFill>
                  <a:srgbClr val="C00000"/>
                </a:solidFill>
              </a:rPr>
              <a:t>+3X-28)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95400" y="5257800"/>
            <a:ext cx="32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</a:rPr>
              <a:t>3(x+7)(x-4)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7" name="Frame 16"/>
          <p:cNvSpPr/>
          <p:nvPr/>
        </p:nvSpPr>
        <p:spPr>
          <a:xfrm>
            <a:off x="1143000" y="5257800"/>
            <a:ext cx="2743200" cy="838200"/>
          </a:xfrm>
          <a:prstGeom prst="frame">
            <a:avLst/>
          </a:prstGeom>
          <a:solidFill>
            <a:srgbClr val="00B0F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 animBg="1"/>
      <p:bldP spid="15" grpId="0"/>
      <p:bldP spid="16" grpId="0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0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110</Words>
  <Application>Microsoft Office PowerPoint</Application>
  <PresentationFormat>On-screen Show (4:3)</PresentationFormat>
  <Paragraphs>63</Paragraphs>
  <Slides>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Slide 1</vt:lpstr>
      <vt:lpstr>Slide 2</vt:lpstr>
      <vt:lpstr>Slide 3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Windows User</dc:creator>
  <cp:lastModifiedBy>Windows User</cp:lastModifiedBy>
  <cp:revision>10</cp:revision>
  <dcterms:created xsi:type="dcterms:W3CDTF">2017-02-14T06:12:04Z</dcterms:created>
  <dcterms:modified xsi:type="dcterms:W3CDTF">2017-02-14T07:47:12Z</dcterms:modified>
</cp:coreProperties>
</file>